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18"/>
  </p:notesMasterIdLst>
  <p:sldIdLst>
    <p:sldId id="256" r:id="rId2"/>
    <p:sldId id="275" r:id="rId3"/>
    <p:sldId id="259" r:id="rId4"/>
    <p:sldId id="260" r:id="rId5"/>
    <p:sldId id="257" r:id="rId6"/>
    <p:sldId id="263" r:id="rId7"/>
    <p:sldId id="264" r:id="rId8"/>
    <p:sldId id="267" r:id="rId9"/>
    <p:sldId id="270" r:id="rId10"/>
    <p:sldId id="271" r:id="rId11"/>
    <p:sldId id="268" r:id="rId12"/>
    <p:sldId id="273" r:id="rId13"/>
    <p:sldId id="269" r:id="rId14"/>
    <p:sldId id="265" r:id="rId15"/>
    <p:sldId id="266" r:id="rId16"/>
    <p:sldId id="272"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4" d="100"/>
          <a:sy n="54" d="100"/>
        </p:scale>
        <p:origin x="1640" y="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CEAC20-5492-4D5E-BB81-DEE2067E7AED}" type="datetimeFigureOut">
              <a:rPr lang="en-US" smtClean="0"/>
              <a:pPr/>
              <a:t>9/4/2023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055EE-1BDF-493F-B288-590D71CBA4E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1215C5-F127-49BD-9586-CABE883A04D7}"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D7F83-13F7-4C56-9150-EAE9960452D2}" type="slidenum">
              <a:rPr lang="en-US" smtClean="0"/>
              <a:pPr/>
              <a:t>‹#›</a:t>
            </a:fld>
            <a:endParaRPr lang="en-US"/>
          </a:p>
        </p:txBody>
      </p:sp>
    </p:spTree>
    <p:extLst>
      <p:ext uri="{BB962C8B-B14F-4D97-AF65-F5344CB8AC3E}">
        <p14:creationId xmlns:p14="http://schemas.microsoft.com/office/powerpoint/2010/main" val="860655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500" advTm="18000">
        <p159:morph option="byObject"/>
      </p:transition>
    </mc:Choice>
    <mc:Fallback xmlns="">
      <p:transition spd="slow" advTm="1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1215C5-F127-49BD-9586-CABE883A04D7}"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D7F83-13F7-4C56-9150-EAE9960452D2}" type="slidenum">
              <a:rPr lang="en-US" smtClean="0"/>
              <a:pPr/>
              <a:t>‹#›</a:t>
            </a:fld>
            <a:endParaRPr lang="en-US"/>
          </a:p>
        </p:txBody>
      </p:sp>
    </p:spTree>
    <p:extLst>
      <p:ext uri="{BB962C8B-B14F-4D97-AF65-F5344CB8AC3E}">
        <p14:creationId xmlns:p14="http://schemas.microsoft.com/office/powerpoint/2010/main" val="1301580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500" advTm="18000">
        <p159:morph option="byObject"/>
      </p:transition>
    </mc:Choice>
    <mc:Fallback xmlns="">
      <p:transition spd="slow" advTm="18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1215C5-F127-49BD-9586-CABE883A04D7}"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D7F83-13F7-4C56-9150-EAE9960452D2}"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5389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500" advTm="18000">
        <p159:morph option="byObject"/>
      </p:transition>
    </mc:Choice>
    <mc:Fallback xmlns="">
      <p:transition spd="slow" advTm="18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1215C5-F127-49BD-9586-CABE883A04D7}"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D7F83-13F7-4C56-9150-EAE9960452D2}" type="slidenum">
              <a:rPr lang="en-US" smtClean="0"/>
              <a:pPr/>
              <a:t>‹#›</a:t>
            </a:fld>
            <a:endParaRPr lang="en-US"/>
          </a:p>
        </p:txBody>
      </p:sp>
    </p:spTree>
    <p:extLst>
      <p:ext uri="{BB962C8B-B14F-4D97-AF65-F5344CB8AC3E}">
        <p14:creationId xmlns:p14="http://schemas.microsoft.com/office/powerpoint/2010/main" val="307752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500" advTm="18000">
        <p159:morph option="byObject"/>
      </p:transition>
    </mc:Choice>
    <mc:Fallback xmlns="">
      <p:transition spd="slow" advTm="18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1215C5-F127-49BD-9586-CABE883A04D7}"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D7F83-13F7-4C56-9150-EAE9960452D2}"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74787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500" advTm="18000">
        <p159:morph option="byObject"/>
      </p:transition>
    </mc:Choice>
    <mc:Fallback xmlns="">
      <p:transition spd="slow" advTm="18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1215C5-F127-49BD-9586-CABE883A04D7}"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D7F83-13F7-4C56-9150-EAE9960452D2}" type="slidenum">
              <a:rPr lang="en-US" smtClean="0"/>
              <a:pPr/>
              <a:t>‹#›</a:t>
            </a:fld>
            <a:endParaRPr lang="en-US"/>
          </a:p>
        </p:txBody>
      </p:sp>
    </p:spTree>
    <p:extLst>
      <p:ext uri="{BB962C8B-B14F-4D97-AF65-F5344CB8AC3E}">
        <p14:creationId xmlns:p14="http://schemas.microsoft.com/office/powerpoint/2010/main" val="1306133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500" advTm="18000">
        <p159:morph option="byObject"/>
      </p:transition>
    </mc:Choice>
    <mc:Fallback xmlns="">
      <p:transition spd="slow" advTm="18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215C5-F127-49BD-9586-CABE883A04D7}"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D7F83-13F7-4C56-9150-EAE9960452D2}" type="slidenum">
              <a:rPr lang="en-US" smtClean="0"/>
              <a:pPr/>
              <a:t>‹#›</a:t>
            </a:fld>
            <a:endParaRPr lang="en-US"/>
          </a:p>
        </p:txBody>
      </p:sp>
    </p:spTree>
    <p:extLst>
      <p:ext uri="{BB962C8B-B14F-4D97-AF65-F5344CB8AC3E}">
        <p14:creationId xmlns:p14="http://schemas.microsoft.com/office/powerpoint/2010/main" val="2134712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500" advTm="18000">
        <p159:morph option="byObject"/>
      </p:transition>
    </mc:Choice>
    <mc:Fallback xmlns="">
      <p:transition spd="slow" advTm="18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215C5-F127-49BD-9586-CABE883A04D7}"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D7F83-13F7-4C56-9150-EAE9960452D2}" type="slidenum">
              <a:rPr lang="en-US" smtClean="0"/>
              <a:pPr/>
              <a:t>‹#›</a:t>
            </a:fld>
            <a:endParaRPr lang="en-US"/>
          </a:p>
        </p:txBody>
      </p:sp>
    </p:spTree>
    <p:extLst>
      <p:ext uri="{BB962C8B-B14F-4D97-AF65-F5344CB8AC3E}">
        <p14:creationId xmlns:p14="http://schemas.microsoft.com/office/powerpoint/2010/main" val="3427025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500" advTm="18000">
        <p159:morph option="byObject"/>
      </p:transition>
    </mc:Choice>
    <mc:Fallback xmlns="">
      <p:transition spd="slow" advTm="1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215C5-F127-49BD-9586-CABE883A04D7}"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D7F83-13F7-4C56-9150-EAE9960452D2}" type="slidenum">
              <a:rPr lang="en-US" smtClean="0"/>
              <a:pPr/>
              <a:t>‹#›</a:t>
            </a:fld>
            <a:endParaRPr lang="en-US"/>
          </a:p>
        </p:txBody>
      </p:sp>
    </p:spTree>
    <p:extLst>
      <p:ext uri="{BB962C8B-B14F-4D97-AF65-F5344CB8AC3E}">
        <p14:creationId xmlns:p14="http://schemas.microsoft.com/office/powerpoint/2010/main" val="2103806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500" advTm="18000">
        <p159:morph option="byObject"/>
      </p:transition>
    </mc:Choice>
    <mc:Fallback xmlns="">
      <p:transition spd="slow" advTm="1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1215C5-F127-49BD-9586-CABE883A04D7}"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D7F83-13F7-4C56-9150-EAE9960452D2}" type="slidenum">
              <a:rPr lang="en-US" smtClean="0"/>
              <a:pPr/>
              <a:t>‹#›</a:t>
            </a:fld>
            <a:endParaRPr lang="en-US"/>
          </a:p>
        </p:txBody>
      </p:sp>
    </p:spTree>
    <p:extLst>
      <p:ext uri="{BB962C8B-B14F-4D97-AF65-F5344CB8AC3E}">
        <p14:creationId xmlns:p14="http://schemas.microsoft.com/office/powerpoint/2010/main" val="3620939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500" advTm="18000">
        <p159:morph option="byObject"/>
      </p:transition>
    </mc:Choice>
    <mc:Fallback xmlns="">
      <p:transition spd="slow" advTm="1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1215C5-F127-49BD-9586-CABE883A04D7}" type="datetimeFigureOut">
              <a:rPr lang="en-US" smtClean="0"/>
              <a:pPr/>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AD7F83-13F7-4C56-9150-EAE9960452D2}" type="slidenum">
              <a:rPr lang="en-US" smtClean="0"/>
              <a:pPr/>
              <a:t>‹#›</a:t>
            </a:fld>
            <a:endParaRPr lang="en-US"/>
          </a:p>
        </p:txBody>
      </p:sp>
    </p:spTree>
    <p:extLst>
      <p:ext uri="{BB962C8B-B14F-4D97-AF65-F5344CB8AC3E}">
        <p14:creationId xmlns:p14="http://schemas.microsoft.com/office/powerpoint/2010/main" val="3315844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500" advTm="18000">
        <p159:morph option="byObject"/>
      </p:transition>
    </mc:Choice>
    <mc:Fallback xmlns="">
      <p:transition spd="slow" advTm="1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1215C5-F127-49BD-9586-CABE883A04D7}" type="datetimeFigureOut">
              <a:rPr lang="en-US" smtClean="0"/>
              <a:pPr/>
              <a:t>9/4/2023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AD7F83-13F7-4C56-9150-EAE9960452D2}" type="slidenum">
              <a:rPr lang="en-US" smtClean="0"/>
              <a:pPr/>
              <a:t>‹#›</a:t>
            </a:fld>
            <a:endParaRPr lang="en-US"/>
          </a:p>
        </p:txBody>
      </p:sp>
    </p:spTree>
    <p:extLst>
      <p:ext uri="{BB962C8B-B14F-4D97-AF65-F5344CB8AC3E}">
        <p14:creationId xmlns:p14="http://schemas.microsoft.com/office/powerpoint/2010/main" val="3990308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500" advTm="18000">
        <p159:morph option="byObject"/>
      </p:transition>
    </mc:Choice>
    <mc:Fallback xmlns="">
      <p:transition spd="slow" advTm="18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1215C5-F127-49BD-9586-CABE883A04D7}" type="datetimeFigureOut">
              <a:rPr lang="en-US" smtClean="0"/>
              <a:pPr/>
              <a:t>9/4/2023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AD7F83-13F7-4C56-9150-EAE9960452D2}" type="slidenum">
              <a:rPr lang="en-US" smtClean="0"/>
              <a:pPr/>
              <a:t>‹#›</a:t>
            </a:fld>
            <a:endParaRPr lang="en-US"/>
          </a:p>
        </p:txBody>
      </p:sp>
    </p:spTree>
    <p:extLst>
      <p:ext uri="{BB962C8B-B14F-4D97-AF65-F5344CB8AC3E}">
        <p14:creationId xmlns:p14="http://schemas.microsoft.com/office/powerpoint/2010/main" val="3473646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500" advTm="18000">
        <p159:morph option="byObject"/>
      </p:transition>
    </mc:Choice>
    <mc:Fallback xmlns="">
      <p:transition spd="slow" advTm="1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1215C5-F127-49BD-9586-CABE883A04D7}" type="datetimeFigureOut">
              <a:rPr lang="en-US" smtClean="0"/>
              <a:pPr/>
              <a:t>9/4/2023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AD7F83-13F7-4C56-9150-EAE9960452D2}" type="slidenum">
              <a:rPr lang="en-US" smtClean="0"/>
              <a:pPr/>
              <a:t>‹#›</a:t>
            </a:fld>
            <a:endParaRPr lang="en-US"/>
          </a:p>
        </p:txBody>
      </p:sp>
    </p:spTree>
    <p:extLst>
      <p:ext uri="{BB962C8B-B14F-4D97-AF65-F5344CB8AC3E}">
        <p14:creationId xmlns:p14="http://schemas.microsoft.com/office/powerpoint/2010/main" val="647112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500" advTm="18000">
        <p159:morph option="byObject"/>
      </p:transition>
    </mc:Choice>
    <mc:Fallback xmlns="">
      <p:transition spd="slow" advTm="1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11215C5-F127-49BD-9586-CABE883A04D7}" type="datetimeFigureOut">
              <a:rPr lang="en-US" smtClean="0"/>
              <a:pPr/>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AD7F83-13F7-4C56-9150-EAE9960452D2}" type="slidenum">
              <a:rPr lang="en-US" smtClean="0"/>
              <a:pPr/>
              <a:t>‹#›</a:t>
            </a:fld>
            <a:endParaRPr lang="en-US"/>
          </a:p>
        </p:txBody>
      </p:sp>
    </p:spTree>
    <p:extLst>
      <p:ext uri="{BB962C8B-B14F-4D97-AF65-F5344CB8AC3E}">
        <p14:creationId xmlns:p14="http://schemas.microsoft.com/office/powerpoint/2010/main" val="1519516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500" advTm="18000">
        <p159:morph option="byObject"/>
      </p:transition>
    </mc:Choice>
    <mc:Fallback xmlns="">
      <p:transition spd="slow" advTm="18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1215C5-F127-49BD-9586-CABE883A04D7}" type="datetimeFigureOut">
              <a:rPr lang="en-US" smtClean="0"/>
              <a:pPr/>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AD7F83-13F7-4C56-9150-EAE9960452D2}" type="slidenum">
              <a:rPr lang="en-US" smtClean="0"/>
              <a:pPr/>
              <a:t>‹#›</a:t>
            </a:fld>
            <a:endParaRPr lang="en-US"/>
          </a:p>
        </p:txBody>
      </p:sp>
    </p:spTree>
    <p:extLst>
      <p:ext uri="{BB962C8B-B14F-4D97-AF65-F5344CB8AC3E}">
        <p14:creationId xmlns:p14="http://schemas.microsoft.com/office/powerpoint/2010/main" val="2397183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500" advTm="18000">
        <p159:morph option="byObject"/>
      </p:transition>
    </mc:Choice>
    <mc:Fallback xmlns="">
      <p:transition spd="slow" advTm="18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11215C5-F127-49BD-9586-CABE883A04D7}" type="datetimeFigureOut">
              <a:rPr lang="en-US" smtClean="0"/>
              <a:pPr/>
              <a:t>9/4/2023</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2AAD7F83-13F7-4C56-9150-EAE9960452D2}" type="slidenum">
              <a:rPr lang="en-US" smtClean="0"/>
              <a:pPr/>
              <a:t>‹#›</a:t>
            </a:fld>
            <a:endParaRPr lang="en-US"/>
          </a:p>
        </p:txBody>
      </p:sp>
    </p:spTree>
    <p:extLst>
      <p:ext uri="{BB962C8B-B14F-4D97-AF65-F5344CB8AC3E}">
        <p14:creationId xmlns:p14="http://schemas.microsoft.com/office/powerpoint/2010/main" val="275605518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mc:AlternateContent xmlns:mc="http://schemas.openxmlformats.org/markup-compatibility/2006" xmlns:p159="http://schemas.microsoft.com/office/powerpoint/2015/09/main">
    <mc:Choice Requires="p159">
      <p:transition xmlns:p14="http://schemas.microsoft.com/office/powerpoint/2010/main" spd="slow" p14:dur="8500" advTm="18000">
        <p159:morph option="byObject"/>
      </p:transition>
    </mc:Choice>
    <mc:Fallback xmlns="">
      <p:transition spd="slow" advTm="18000">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electricalterminology.com/time-relay/" TargetMode="External"/><Relationship Id="rId2" Type="http://schemas.openxmlformats.org/officeDocument/2006/relationships/hyperlink" Target="https://www.electronicshub.org/what-is-relay-and-how-it-works/" TargetMode="External"/><Relationship Id="rId1" Type="http://schemas.openxmlformats.org/officeDocument/2006/relationships/slideLayout" Target="../slideLayouts/slideLayout2.xml"/><Relationship Id="rId4" Type="http://schemas.openxmlformats.org/officeDocument/2006/relationships/hyperlink" Target="https://www.wikipedia.or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109" y="190500"/>
            <a:ext cx="9144000" cy="2809872"/>
          </a:xfrm>
        </p:spPr>
        <p:txBody>
          <a:bodyPr>
            <a:normAutofit/>
          </a:bodyPr>
          <a:lstStyle/>
          <a:p>
            <a:br>
              <a:rPr lang="en-US" sz="1000" dirty="0">
                <a:effectLst/>
              </a:rPr>
            </a:br>
            <a:endParaRPr lang="en-US" sz="1000" dirty="0"/>
          </a:p>
        </p:txBody>
      </p:sp>
      <p:sp>
        <p:nvSpPr>
          <p:cNvPr id="3" name="Subtitle 2"/>
          <p:cNvSpPr>
            <a:spLocks noGrp="1"/>
          </p:cNvSpPr>
          <p:nvPr>
            <p:ph type="subTitle" idx="1"/>
          </p:nvPr>
        </p:nvSpPr>
        <p:spPr>
          <a:xfrm>
            <a:off x="0" y="1512176"/>
            <a:ext cx="9144000" cy="5345824"/>
          </a:xfrm>
        </p:spPr>
        <p:txBody>
          <a:bodyPr>
            <a:normAutofit/>
          </a:bodyPr>
          <a:lstStyle/>
          <a:p>
            <a:pPr algn="ctr"/>
            <a:r>
              <a:rPr lang="en-US" sz="1400" dirty="0">
                <a:solidFill>
                  <a:schemeClr val="accent5"/>
                </a:solidFill>
                <a:latin typeface="Times New Roman" panose="02020603050405020304" pitchFamily="18" charset="0"/>
                <a:cs typeface="Times New Roman" panose="02020603050405020304" pitchFamily="18" charset="0"/>
              </a:rPr>
              <a:t>DEPARTMENT OF INFORMATION SCIENCE &amp; ENGINEERING</a:t>
            </a:r>
          </a:p>
          <a:p>
            <a:pPr algn="ctr"/>
            <a:r>
              <a:rPr lang="en-US" sz="3200" dirty="0">
                <a:solidFill>
                  <a:schemeClr val="tx1"/>
                </a:solidFill>
                <a:latin typeface="Times New Roman" panose="02020603050405020304" pitchFamily="18" charset="0"/>
                <a:cs typeface="Times New Roman" panose="02020603050405020304" pitchFamily="18" charset="0"/>
              </a:rPr>
              <a:t>MC&amp;ES PROJECT PRESENTATION</a:t>
            </a:r>
          </a:p>
          <a:p>
            <a:pPr algn="ctr"/>
            <a:r>
              <a:rPr lang="en-US" sz="2800" dirty="0">
                <a:solidFill>
                  <a:schemeClr val="tx1"/>
                </a:solidFill>
              </a:rPr>
              <a:t>Title: </a:t>
            </a:r>
            <a:r>
              <a:rPr lang="en-US" sz="4400" b="1" dirty="0">
                <a:solidFill>
                  <a:schemeClr val="tx1"/>
                </a:solidFill>
                <a:latin typeface="Times New Roman" panose="02020603050405020304" pitchFamily="18" charset="0"/>
                <a:cs typeface="Times New Roman" panose="02020603050405020304" pitchFamily="18" charset="0"/>
              </a:rPr>
              <a:t>Regulator for Public Toilets</a:t>
            </a:r>
          </a:p>
          <a:p>
            <a:pPr algn="just"/>
            <a:r>
              <a:rPr lang="en-US" sz="2400" dirty="0">
                <a:solidFill>
                  <a:schemeClr val="tx1"/>
                </a:solidFill>
                <a:latin typeface="Times New Roman" panose="02020603050405020304" pitchFamily="18" charset="0"/>
                <a:cs typeface="Times New Roman" panose="02020603050405020304" pitchFamily="18" charset="0"/>
              </a:rPr>
              <a:t>Presented by </a:t>
            </a:r>
            <a:r>
              <a:rPr lang="en-US" sz="2800" dirty="0">
                <a:solidFill>
                  <a:schemeClr val="tx1"/>
                </a:solidFill>
                <a:latin typeface="Times New Roman" panose="02020603050405020304" pitchFamily="18" charset="0"/>
                <a:cs typeface="Times New Roman" panose="02020603050405020304" pitchFamily="18" charset="0"/>
              </a:rPr>
              <a:t>- 1.Yashwanth R (1DT21IS173)</a:t>
            </a:r>
          </a:p>
          <a:p>
            <a:pPr algn="just"/>
            <a:r>
              <a:rPr lang="en-US" sz="2800" dirty="0">
                <a:solidFill>
                  <a:schemeClr val="tx1"/>
                </a:solidFill>
                <a:latin typeface="Times New Roman" panose="02020603050405020304" pitchFamily="18" charset="0"/>
                <a:cs typeface="Times New Roman" panose="02020603050405020304" pitchFamily="18" charset="0"/>
              </a:rPr>
              <a:t>                     2. Subramanya (1DT21IS149)</a:t>
            </a:r>
          </a:p>
          <a:p>
            <a:pPr algn="just"/>
            <a:r>
              <a:rPr lang="en-US" sz="2800" dirty="0">
                <a:solidFill>
                  <a:schemeClr val="tx1"/>
                </a:solidFill>
                <a:latin typeface="Times New Roman" panose="02020603050405020304" pitchFamily="18" charset="0"/>
                <a:cs typeface="Times New Roman" panose="02020603050405020304" pitchFamily="18" charset="0"/>
              </a:rPr>
              <a:t>                     3. Uday Kiran (1DT21IS124)</a:t>
            </a:r>
          </a:p>
          <a:p>
            <a:pPr algn="just"/>
            <a:r>
              <a:rPr lang="en-US" sz="2400" dirty="0">
                <a:solidFill>
                  <a:schemeClr val="tx1"/>
                </a:solidFill>
                <a:latin typeface="Times New Roman" panose="02020603050405020304" pitchFamily="18" charset="0"/>
                <a:cs typeface="Times New Roman" panose="02020603050405020304" pitchFamily="18" charset="0"/>
              </a:rPr>
              <a:t>Coordinator</a:t>
            </a:r>
            <a:r>
              <a:rPr lang="en-US" sz="2800" dirty="0">
                <a:solidFill>
                  <a:schemeClr val="tx1"/>
                </a:solidFill>
                <a:latin typeface="Times New Roman" panose="02020603050405020304" pitchFamily="18" charset="0"/>
                <a:cs typeface="Times New Roman" panose="02020603050405020304" pitchFamily="18" charset="0"/>
              </a:rPr>
              <a:t> – Mrs.Nikshepa T</a:t>
            </a:r>
          </a:p>
          <a:p>
            <a:pPr algn="just"/>
            <a:r>
              <a:rPr lang="en-US" sz="2800" dirty="0">
                <a:solidFill>
                  <a:schemeClr val="tx1"/>
                </a:solidFill>
                <a:latin typeface="Times New Roman" panose="02020603050405020304" pitchFamily="18" charset="0"/>
                <a:cs typeface="Times New Roman" panose="02020603050405020304" pitchFamily="18" charset="0"/>
              </a:rPr>
              <a:t>                     Assistant Professor</a:t>
            </a:r>
          </a:p>
          <a:p>
            <a:pPr algn="just"/>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52400"/>
            <a:ext cx="8763000" cy="972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6008634"/>
      </p:ext>
    </p:extLst>
  </p:cSld>
  <p:clrMapOvr>
    <a:masterClrMapping/>
  </p:clrMapOvr>
  <mc:AlternateContent xmlns:mc="http://schemas.openxmlformats.org/markup-compatibility/2006" xmlns:p14="http://schemas.microsoft.com/office/powerpoint/2010/main">
    <mc:Choice Requires="p14">
      <p:transition p14:dur="0" advTm="18000"/>
    </mc:Choice>
    <mc:Fallback xmlns="">
      <p:transition advTm="1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53B2-5AB4-0BE1-C835-F809DF45BCF8}"/>
              </a:ext>
            </a:extLst>
          </p:cNvPr>
          <p:cNvSpPr>
            <a:spLocks noGrp="1"/>
          </p:cNvSpPr>
          <p:nvPr>
            <p:ph type="title"/>
          </p:nvPr>
        </p:nvSpPr>
        <p:spPr>
          <a:xfrm>
            <a:off x="179512" y="1256"/>
            <a:ext cx="6347713" cy="815381"/>
          </a:xfrm>
        </p:spPr>
        <p:txBody>
          <a:bodyPr/>
          <a:lstStyle/>
          <a:p>
            <a:r>
              <a:rPr lang="en-US" dirty="0"/>
              <a:t>d. RELAYS:</a:t>
            </a:r>
          </a:p>
        </p:txBody>
      </p:sp>
      <p:sp>
        <p:nvSpPr>
          <p:cNvPr id="3" name="Content Placeholder 2">
            <a:extLst>
              <a:ext uri="{FF2B5EF4-FFF2-40B4-BE49-F238E27FC236}">
                <a16:creationId xmlns:a16="http://schemas.microsoft.com/office/drawing/2014/main" id="{8C97744E-5EFF-26CD-F382-03880074BDD0}"/>
              </a:ext>
            </a:extLst>
          </p:cNvPr>
          <p:cNvSpPr>
            <a:spLocks noGrp="1"/>
          </p:cNvSpPr>
          <p:nvPr>
            <p:ph idx="1"/>
          </p:nvPr>
        </p:nvSpPr>
        <p:spPr>
          <a:xfrm>
            <a:off x="107504" y="816638"/>
            <a:ext cx="8856984" cy="4188880"/>
          </a:xfrm>
        </p:spPr>
        <p:txBody>
          <a:bodyPr/>
          <a:lstStyle/>
          <a:p>
            <a:r>
              <a:rPr lang="en-US" i="0" dirty="0">
                <a:solidFill>
                  <a:schemeClr val="tx1"/>
                </a:solidFill>
                <a:effectLst/>
                <a:latin typeface="Arial" panose="020B0604020202020204" pitchFamily="34" charset="0"/>
                <a:cs typeface="Arial" panose="020B0604020202020204" pitchFamily="34" charset="0"/>
              </a:rPr>
              <a:t>A timer relay, following the energization of its coil, changes the status of its contacts cyclically. Usually, the time period during which the contacts could remain closed or open is externally adjustable, and the cycling period can vary from some milliseconds to several hundred hours.</a:t>
            </a:r>
          </a:p>
          <a:p>
            <a:endParaRPr lang="en-US" dirty="0"/>
          </a:p>
        </p:txBody>
      </p:sp>
      <p:pic>
        <p:nvPicPr>
          <p:cNvPr id="2050" name="Picture 2" descr="time relay">
            <a:extLst>
              <a:ext uri="{FF2B5EF4-FFF2-40B4-BE49-F238E27FC236}">
                <a16:creationId xmlns:a16="http://schemas.microsoft.com/office/drawing/2014/main" id="{5A5D2AB5-E081-50F1-4FA9-3604EB27A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135116"/>
            <a:ext cx="3258646" cy="24177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ime Delay Relay Circuit with 555">
            <a:extLst>
              <a:ext uri="{FF2B5EF4-FFF2-40B4-BE49-F238E27FC236}">
                <a16:creationId xmlns:a16="http://schemas.microsoft.com/office/drawing/2014/main" id="{F41FB2E3-3792-EDA7-A45E-A8FCB16B9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2458426"/>
            <a:ext cx="5328593" cy="418888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4AE71788-A3A3-D69A-290D-D6BF22B241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3" y="4640148"/>
            <a:ext cx="3168352" cy="2246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888162"/>
      </p:ext>
    </p:extLst>
  </p:cSld>
  <p:clrMapOvr>
    <a:masterClrMapping/>
  </p:clrMapOvr>
  <mc:AlternateContent xmlns:mc="http://schemas.openxmlformats.org/markup-compatibility/2006" xmlns:p14="http://schemas.microsoft.com/office/powerpoint/2010/main">
    <mc:Choice Requires="p14">
      <p:transition p14:dur="0" advTm="18000"/>
    </mc:Choice>
    <mc:Fallback xmlns="">
      <p:transition advTm="1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26E9CF-4002-F5C2-6407-4DCA5304C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77585" y="651746"/>
            <a:ext cx="5332072" cy="6600298"/>
          </a:xfrm>
          <a:prstGeom prst="rect">
            <a:avLst/>
          </a:prstGeom>
        </p:spPr>
      </p:pic>
      <p:sp>
        <p:nvSpPr>
          <p:cNvPr id="6" name="Title 5">
            <a:extLst>
              <a:ext uri="{FF2B5EF4-FFF2-40B4-BE49-F238E27FC236}">
                <a16:creationId xmlns:a16="http://schemas.microsoft.com/office/drawing/2014/main" id="{BCEBA75D-DD43-A786-23B8-B83C462213C4}"/>
              </a:ext>
            </a:extLst>
          </p:cNvPr>
          <p:cNvSpPr>
            <a:spLocks noGrp="1"/>
          </p:cNvSpPr>
          <p:nvPr>
            <p:ph type="title"/>
          </p:nvPr>
        </p:nvSpPr>
        <p:spPr>
          <a:xfrm>
            <a:off x="0" y="-1"/>
            <a:ext cx="4572000" cy="2400776"/>
          </a:xfrm>
        </p:spPr>
        <p:txBody>
          <a:bodyPr>
            <a:normAutofit/>
          </a:bodyPr>
          <a:lstStyle/>
          <a:p>
            <a:r>
              <a:rPr lang="en-US" dirty="0"/>
              <a:t>CIRCUIT DIAGRAM OF TOILET RGULATOR:</a:t>
            </a:r>
          </a:p>
        </p:txBody>
      </p:sp>
    </p:spTree>
    <p:extLst>
      <p:ext uri="{BB962C8B-B14F-4D97-AF65-F5344CB8AC3E}">
        <p14:creationId xmlns:p14="http://schemas.microsoft.com/office/powerpoint/2010/main" val="2308133986"/>
      </p:ext>
    </p:extLst>
  </p:cSld>
  <p:clrMapOvr>
    <a:masterClrMapping/>
  </p:clrMapOvr>
  <mc:AlternateContent xmlns:mc="http://schemas.openxmlformats.org/markup-compatibility/2006" xmlns:p14="http://schemas.microsoft.com/office/powerpoint/2010/main">
    <mc:Choice Requires="p14">
      <p:transition p14:dur="0" advTm="18000"/>
    </mc:Choice>
    <mc:Fallback xmlns="">
      <p:transition advTm="1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4767F-C328-A1DF-052D-BCFF4E5EAE39}"/>
              </a:ext>
            </a:extLst>
          </p:cNvPr>
          <p:cNvSpPr>
            <a:spLocks noGrp="1"/>
          </p:cNvSpPr>
          <p:nvPr>
            <p:ph type="title"/>
          </p:nvPr>
        </p:nvSpPr>
        <p:spPr/>
        <p:txBody>
          <a:bodyPr/>
          <a:lstStyle/>
          <a:p>
            <a:r>
              <a:rPr lang="en-US" dirty="0"/>
              <a:t>CIRCUIT DIAGRAM FOR EXHAUST FAN:</a:t>
            </a:r>
          </a:p>
        </p:txBody>
      </p:sp>
      <p:sp>
        <p:nvSpPr>
          <p:cNvPr id="5122" name="AutoShape 2" descr="blob:https://web.whatsapp.com/ce345612-2366-47be-bd11-d41ca51e925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4" name="AutoShape 4" descr="blob:https://web.whatsapp.com/ce345612-2366-47be-bd11-d41ca51e925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6" name="AutoShape 6" descr="blob:https://web.whatsapp.com/ce345612-2366-47be-bd11-d41ca51e925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8" name="AutoShape 8" descr="blob:https://web.whatsapp.com/ce345612-2366-47be-bd11-d41ca51e925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 name="Picture 6" descr="PPY.jfif"/>
          <p:cNvPicPr>
            <a:picLocks noChangeAspect="1"/>
          </p:cNvPicPr>
          <p:nvPr/>
        </p:nvPicPr>
        <p:blipFill>
          <a:blip r:embed="rId2"/>
          <a:stretch>
            <a:fillRect/>
          </a:stretch>
        </p:blipFill>
        <p:spPr>
          <a:xfrm rot="16200000">
            <a:off x="2278849" y="507178"/>
            <a:ext cx="3657609" cy="6786610"/>
          </a:xfrm>
          <a:prstGeom prst="rect">
            <a:avLst/>
          </a:prstGeom>
        </p:spPr>
      </p:pic>
    </p:spTree>
    <p:extLst>
      <p:ext uri="{BB962C8B-B14F-4D97-AF65-F5344CB8AC3E}">
        <p14:creationId xmlns:p14="http://schemas.microsoft.com/office/powerpoint/2010/main" val="994408798"/>
      </p:ext>
    </p:extLst>
  </p:cSld>
  <p:clrMapOvr>
    <a:masterClrMapping/>
  </p:clrMapOvr>
  <mc:AlternateContent xmlns:mc="http://schemas.openxmlformats.org/markup-compatibility/2006" xmlns:p14="http://schemas.microsoft.com/office/powerpoint/2010/main">
    <mc:Choice Requires="p14">
      <p:transition p14:dur="0" advTm="18000"/>
    </mc:Choice>
    <mc:Fallback xmlns="">
      <p:transition advTm="1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6CF79-A6DF-2AE5-2ED3-A0CBA0129F27}"/>
              </a:ext>
            </a:extLst>
          </p:cNvPr>
          <p:cNvSpPr>
            <a:spLocks noGrp="1"/>
          </p:cNvSpPr>
          <p:nvPr>
            <p:ph type="title"/>
          </p:nvPr>
        </p:nvSpPr>
        <p:spPr>
          <a:xfrm>
            <a:off x="107504" y="188640"/>
            <a:ext cx="8229600" cy="6048672"/>
          </a:xfrm>
        </p:spPr>
        <p:txBody>
          <a:bodyPr>
            <a:normAutofit/>
          </a:bodyPr>
          <a:lstStyle/>
          <a:p>
            <a:r>
              <a:rPr lang="en-US" dirty="0"/>
              <a:t> BENEFITS:</a:t>
            </a:r>
            <a:br>
              <a:rPr lang="en-US" dirty="0"/>
            </a:br>
            <a:r>
              <a:rPr lang="en-US" sz="4400" dirty="0"/>
              <a:t>.</a:t>
            </a:r>
            <a:r>
              <a:rPr lang="en-US" sz="2000" dirty="0">
                <a:solidFill>
                  <a:schemeClr val="tx1"/>
                </a:solidFill>
                <a:latin typeface="Arial" panose="020B0604020202020204" pitchFamily="34" charset="0"/>
                <a:cs typeface="Arial" panose="020B0604020202020204" pitchFamily="34" charset="0"/>
              </a:rPr>
              <a:t>Since solar technology is involved  we can save energy.</a:t>
            </a:r>
            <a:br>
              <a:rPr lang="en-US" sz="2000" dirty="0">
                <a:solidFill>
                  <a:schemeClr val="tx1"/>
                </a:solidFill>
                <a:latin typeface="Arial" panose="020B0604020202020204" pitchFamily="34" charset="0"/>
                <a:cs typeface="Arial" panose="020B0604020202020204" pitchFamily="34" charset="0"/>
              </a:rPr>
            </a:br>
            <a:r>
              <a:rPr lang="en-US" sz="4000" dirty="0"/>
              <a:t>.</a:t>
            </a:r>
            <a:r>
              <a:rPr lang="en-US" sz="2000" dirty="0"/>
              <a:t> </a:t>
            </a:r>
            <a:r>
              <a:rPr lang="en-US" sz="2000" dirty="0">
                <a:solidFill>
                  <a:schemeClr val="tx1"/>
                </a:solidFill>
                <a:latin typeface="Arial" panose="020B0604020202020204" pitchFamily="34" charset="0"/>
                <a:cs typeface="Arial" panose="020B0604020202020204" pitchFamily="34" charset="0"/>
              </a:rPr>
              <a:t>This leads to clean and healthy environment.</a:t>
            </a:r>
            <a:br>
              <a:rPr lang="en-US" sz="2000" dirty="0">
                <a:solidFill>
                  <a:schemeClr val="tx1"/>
                </a:solidFill>
                <a:latin typeface="Arial" panose="020B0604020202020204" pitchFamily="34" charset="0"/>
                <a:cs typeface="Arial" panose="020B0604020202020204" pitchFamily="34" charset="0"/>
              </a:rPr>
            </a:br>
            <a:r>
              <a:rPr lang="en-US" sz="4000" dirty="0"/>
              <a:t>.</a:t>
            </a:r>
            <a:r>
              <a:rPr lang="en-US" sz="2000" dirty="0"/>
              <a:t> </a:t>
            </a:r>
            <a:r>
              <a:rPr lang="en-US" sz="2000" dirty="0">
                <a:solidFill>
                  <a:schemeClr val="tx1"/>
                </a:solidFill>
                <a:latin typeface="Arial" panose="020B0604020202020204" pitchFamily="34" charset="0"/>
                <a:cs typeface="Arial" panose="020B0604020202020204" pitchFamily="34" charset="0"/>
              </a:rPr>
              <a:t>This ensures hygiene and prevent many diseases from spreading.</a:t>
            </a:r>
            <a:br>
              <a:rPr lang="en-US" sz="2000" dirty="0">
                <a:solidFill>
                  <a:schemeClr val="tx1"/>
                </a:solidFill>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7182245"/>
      </p:ext>
    </p:extLst>
  </p:cSld>
  <p:clrMapOvr>
    <a:masterClrMapping/>
  </p:clrMapOvr>
  <mc:AlternateContent xmlns:mc="http://schemas.openxmlformats.org/markup-compatibility/2006" xmlns:p14="http://schemas.microsoft.com/office/powerpoint/2010/main">
    <mc:Choice Requires="p14">
      <p:transition p14:dur="0" advTm="18000"/>
    </mc:Choice>
    <mc:Fallback xmlns="">
      <p:transition advTm="1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86" y="785794"/>
            <a:ext cx="6347713" cy="1320800"/>
          </a:xfrm>
        </p:spPr>
        <p:txBody>
          <a:bodyPr>
            <a:normAutofit/>
          </a:bodyPr>
          <a:lstStyle/>
          <a:p>
            <a:pPr algn="l"/>
            <a:r>
              <a:rPr lang="en-US" sz="3200" b="1" dirty="0"/>
              <a:t>CONCLUSION:</a:t>
            </a:r>
          </a:p>
        </p:txBody>
      </p:sp>
      <p:sp>
        <p:nvSpPr>
          <p:cNvPr id="3" name="Content Placeholder 2"/>
          <p:cNvSpPr>
            <a:spLocks noGrp="1"/>
          </p:cNvSpPr>
          <p:nvPr>
            <p:ph idx="1"/>
          </p:nvPr>
        </p:nvSpPr>
        <p:spPr>
          <a:xfrm>
            <a:off x="609599" y="1785926"/>
            <a:ext cx="6347714" cy="4255437"/>
          </a:xfrm>
        </p:spPr>
        <p:txBody>
          <a:bodyPr>
            <a:normAutofit/>
          </a:bodyPr>
          <a:lstStyle/>
          <a:p>
            <a:pPr>
              <a:lnSpc>
                <a:spcPct val="150000"/>
              </a:lnSpc>
            </a:pPr>
            <a:r>
              <a:rPr lang="en-US" sz="2000" dirty="0">
                <a:latin typeface="Arial" pitchFamily="34" charset="0"/>
                <a:cs typeface="Arial" pitchFamily="34" charset="0"/>
              </a:rPr>
              <a:t>Proposal of this project is to increase the hygiene rate of any public toilets drastically.</a:t>
            </a:r>
          </a:p>
          <a:p>
            <a:pPr>
              <a:lnSpc>
                <a:spcPct val="150000"/>
              </a:lnSpc>
            </a:pPr>
            <a:r>
              <a:rPr lang="en-US" sz="2000" dirty="0">
                <a:latin typeface="Arial" pitchFamily="34" charset="0"/>
                <a:cs typeface="Arial" pitchFamily="34" charset="0"/>
              </a:rPr>
              <a:t>It will prevent origination of diseases from public toilets.</a:t>
            </a:r>
          </a:p>
          <a:p>
            <a:pPr>
              <a:lnSpc>
                <a:spcPct val="150000"/>
              </a:lnSpc>
            </a:pPr>
            <a:r>
              <a:rPr lang="en-US" sz="2000" dirty="0">
                <a:latin typeface="Arial" pitchFamily="34" charset="0"/>
                <a:cs typeface="Arial" pitchFamily="34" charset="0"/>
              </a:rPr>
              <a:t>By preventing origination, spreading of diseases will be automatically prevented.</a:t>
            </a:r>
          </a:p>
          <a:p>
            <a:pPr>
              <a:lnSpc>
                <a:spcPct val="150000"/>
              </a:lnSpc>
            </a:pPr>
            <a:r>
              <a:rPr lang="en-US" sz="2000" dirty="0">
                <a:latin typeface="Arial" pitchFamily="34" charset="0"/>
                <a:cs typeface="Arial" pitchFamily="34" charset="0"/>
              </a:rPr>
              <a:t>People remain healthy and will also develop a tendency to put water in any public toilets they visit.</a:t>
            </a:r>
          </a:p>
        </p:txBody>
      </p:sp>
    </p:spTree>
  </p:cSld>
  <p:clrMapOvr>
    <a:masterClrMapping/>
  </p:clrMapOvr>
  <mc:AlternateContent xmlns:mc="http://schemas.openxmlformats.org/markup-compatibility/2006" xmlns:p14="http://schemas.microsoft.com/office/powerpoint/2010/main">
    <mc:Choice Requires="p14">
      <p:transition p14:dur="0" advTm="18000"/>
    </mc:Choice>
    <mc:Fallback xmlns="">
      <p:transition advTm="1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14290"/>
            <a:ext cx="8229600" cy="1143000"/>
          </a:xfrm>
        </p:spPr>
        <p:txBody>
          <a:bodyPr>
            <a:normAutofit/>
          </a:bodyPr>
          <a:lstStyle/>
          <a:p>
            <a:pPr algn="l"/>
            <a:r>
              <a:rPr lang="en-US" sz="3200" b="1" dirty="0"/>
              <a:t>FUTURE PLAN :</a:t>
            </a:r>
          </a:p>
        </p:txBody>
      </p:sp>
      <p:sp>
        <p:nvSpPr>
          <p:cNvPr id="3" name="Content Placeholder 2"/>
          <p:cNvSpPr>
            <a:spLocks noGrp="1"/>
          </p:cNvSpPr>
          <p:nvPr>
            <p:ph idx="1"/>
          </p:nvPr>
        </p:nvSpPr>
        <p:spPr>
          <a:xfrm>
            <a:off x="428596" y="1500174"/>
            <a:ext cx="8229600" cy="4525963"/>
          </a:xfrm>
        </p:spPr>
        <p:txBody>
          <a:bodyPr>
            <a:normAutofit/>
          </a:bodyPr>
          <a:lstStyle/>
          <a:p>
            <a:pPr>
              <a:lnSpc>
                <a:spcPct val="150000"/>
              </a:lnSpc>
            </a:pPr>
            <a:r>
              <a:rPr lang="en-US" sz="2000" dirty="0">
                <a:latin typeface="Arial" pitchFamily="34" charset="0"/>
                <a:cs typeface="Arial" pitchFamily="34" charset="0"/>
              </a:rPr>
              <a:t>To make the results more precise and to improve this project ,future plan is to implement the innovation/project in few public toilets and test how they work and how people respond to it.</a:t>
            </a:r>
          </a:p>
          <a:p>
            <a:pPr>
              <a:lnSpc>
                <a:spcPct val="150000"/>
              </a:lnSpc>
            </a:pPr>
            <a:r>
              <a:rPr lang="en-US" sz="2000" dirty="0">
                <a:latin typeface="Arial" pitchFamily="34" charset="0"/>
                <a:cs typeface="Arial" pitchFamily="34" charset="0"/>
              </a:rPr>
              <a:t>Also, aim to make this project widely usable at numerous public places like hotels, hospitals, schools and colleges in future.</a:t>
            </a:r>
          </a:p>
          <a:p>
            <a:pPr>
              <a:lnSpc>
                <a:spcPct val="150000"/>
              </a:lnSpc>
            </a:pPr>
            <a:r>
              <a:rPr lang="en-US" sz="2000" dirty="0">
                <a:latin typeface="Arial" pitchFamily="34" charset="0"/>
                <a:cs typeface="Arial" pitchFamily="34" charset="0"/>
              </a:rPr>
              <a:t>With the proper funding this project can be modified into proper infrastructure, which can be implemented in such way that it can be applied all over without any damage to the equipments. </a:t>
            </a:r>
          </a:p>
        </p:txBody>
      </p:sp>
    </p:spTree>
  </p:cSld>
  <p:clrMapOvr>
    <a:masterClrMapping/>
  </p:clrMapOvr>
  <mc:AlternateContent xmlns:mc="http://schemas.openxmlformats.org/markup-compatibility/2006" xmlns:p14="http://schemas.microsoft.com/office/powerpoint/2010/main">
    <mc:Choice Requires="p14">
      <p:transition p14:dur="0" advTm="18000"/>
    </mc:Choice>
    <mc:Fallback xmlns="">
      <p:transition advTm="1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040D3-BBA6-2B1A-7590-BA1114361CFF}"/>
              </a:ext>
            </a:extLst>
          </p:cNvPr>
          <p:cNvSpPr>
            <a:spLocks noGrp="1"/>
          </p:cNvSpPr>
          <p:nvPr>
            <p:ph type="title"/>
          </p:nvPr>
        </p:nvSpPr>
        <p:spPr>
          <a:xfrm>
            <a:off x="179512" y="415049"/>
            <a:ext cx="6347713" cy="803176"/>
          </a:xfrm>
        </p:spPr>
        <p:txBody>
          <a:bodyPr/>
          <a:lstStyle/>
          <a:p>
            <a:r>
              <a:rPr lang="en-US" dirty="0"/>
              <a:t>REFERENCES</a:t>
            </a:r>
          </a:p>
        </p:txBody>
      </p:sp>
      <p:sp>
        <p:nvSpPr>
          <p:cNvPr id="3" name="Content Placeholder 2">
            <a:extLst>
              <a:ext uri="{FF2B5EF4-FFF2-40B4-BE49-F238E27FC236}">
                <a16:creationId xmlns:a16="http://schemas.microsoft.com/office/drawing/2014/main" id="{B779CBF8-7794-EB5F-7D4D-892C0A994E6F}"/>
              </a:ext>
            </a:extLst>
          </p:cNvPr>
          <p:cNvSpPr>
            <a:spLocks noGrp="1"/>
          </p:cNvSpPr>
          <p:nvPr>
            <p:ph idx="1"/>
          </p:nvPr>
        </p:nvSpPr>
        <p:spPr>
          <a:xfrm>
            <a:off x="214282" y="1285860"/>
            <a:ext cx="6347714" cy="3880773"/>
          </a:xfrm>
        </p:spPr>
        <p:txBody>
          <a:bodyPr/>
          <a:lstStyle/>
          <a:p>
            <a:pPr>
              <a:buFont typeface="Arial" pitchFamily="34" charset="0"/>
              <a:buChar char="•"/>
            </a:pPr>
            <a:r>
              <a:rPr lang="en-US" dirty="0">
                <a:solidFill>
                  <a:schemeClr val="tx1"/>
                </a:solidFill>
                <a:latin typeface="arial" panose="020B0604020202020204" pitchFamily="34" charset="0"/>
                <a:hlinkClick r:id="rId2">
                  <a:extLst>
                    <a:ext uri="{A12FA001-AC4F-418D-AE19-62706E023703}">
                      <ahyp:hlinkClr xmlns:ahyp="http://schemas.microsoft.com/office/drawing/2018/hyperlinkcolor" val="tx"/>
                    </a:ext>
                  </a:extLst>
                </a:hlinkClick>
              </a:rPr>
              <a:t> https://www.electronicshub.org/what-is-relay-and-how-it-works/</a:t>
            </a:r>
            <a:endParaRPr lang="en-US" dirty="0">
              <a:solidFill>
                <a:schemeClr val="tx1"/>
              </a:solidFill>
            </a:endParaRPr>
          </a:p>
        </p:txBody>
      </p:sp>
      <p:sp>
        <p:nvSpPr>
          <p:cNvPr id="7" name="TextBox 6">
            <a:extLst>
              <a:ext uri="{FF2B5EF4-FFF2-40B4-BE49-F238E27FC236}">
                <a16:creationId xmlns:a16="http://schemas.microsoft.com/office/drawing/2014/main" id="{542A85BA-8BCC-E84C-EB1A-85A1CBD7FA8D}"/>
              </a:ext>
            </a:extLst>
          </p:cNvPr>
          <p:cNvSpPr txBox="1"/>
          <p:nvPr/>
        </p:nvSpPr>
        <p:spPr>
          <a:xfrm>
            <a:off x="179512" y="1916832"/>
            <a:ext cx="6556452" cy="2862322"/>
          </a:xfrm>
          <a:prstGeom prst="rect">
            <a:avLst/>
          </a:prstGeom>
          <a:noFill/>
        </p:spPr>
        <p:txBody>
          <a:bodyPr wrap="square">
            <a:spAutoFit/>
          </a:bodyPr>
          <a:lstStyle/>
          <a:p>
            <a:pPr marL="342900" indent="-342900" algn="l">
              <a:buFont typeface="Arial" pitchFamily="34" charset="0"/>
              <a:buChar char="•"/>
            </a:pPr>
            <a:r>
              <a:rPr lang="en-US" b="0" i="0" u="none" strike="noStrike" dirty="0">
                <a:effectLst/>
                <a:latin typeface="arial" panose="020B0604020202020204" pitchFamily="34" charset="0"/>
                <a:hlinkClick r:id="rId3">
                  <a:extLst>
                    <a:ext uri="{A12FA001-AC4F-418D-AE19-62706E023703}">
                      <ahyp:hlinkClr xmlns:ahyp="http://schemas.microsoft.com/office/drawing/2018/hyperlinkcolor" val="tx"/>
                    </a:ext>
                  </a:extLst>
                </a:hlinkClick>
              </a:rPr>
              <a:t> </a:t>
            </a:r>
            <a:r>
              <a:rPr lang="en-US" b="0" i="0" u="none" strike="noStrike" dirty="0">
                <a:effectLst/>
                <a:latin typeface="arial" panose="020B0604020202020204" pitchFamily="34" charset="0"/>
                <a:hlinkClick r:id="rId3"/>
              </a:rPr>
              <a:t>http://www.electricalterminology.com/time-relay/</a:t>
            </a:r>
            <a:endParaRPr lang="en-US" b="0" i="0" u="none" strike="noStrike" dirty="0">
              <a:effectLst/>
              <a:latin typeface="arial" panose="020B0604020202020204" pitchFamily="34" charset="0"/>
            </a:endParaRPr>
          </a:p>
          <a:p>
            <a:pPr marL="342900" indent="-342900" algn="l">
              <a:buFont typeface="Arial" pitchFamily="34" charset="0"/>
              <a:buChar char="•"/>
            </a:pPr>
            <a:r>
              <a:rPr lang="en-US" dirty="0">
                <a:hlinkClick r:id="rId4"/>
              </a:rPr>
              <a:t>https://www.wikipedia.org/</a:t>
            </a:r>
            <a:endParaRPr lang="en-US" dirty="0"/>
          </a:p>
          <a:p>
            <a:pPr marL="342900" indent="-342900" algn="l">
              <a:buFont typeface="Arial" pitchFamily="34" charset="0"/>
              <a:buChar char="•"/>
            </a:pPr>
            <a:endParaRPr lang="en-US" dirty="0"/>
          </a:p>
          <a:p>
            <a:pPr marL="342900" indent="-342900" algn="l">
              <a:buFont typeface="Arial" pitchFamily="34" charset="0"/>
              <a:buChar char="•"/>
            </a:pPr>
            <a:endParaRPr lang="en-US" dirty="0"/>
          </a:p>
          <a:p>
            <a:pPr marL="342900" indent="-342900" algn="l">
              <a:buFont typeface="Arial" pitchFamily="34" charset="0"/>
              <a:buChar char="•"/>
            </a:pPr>
            <a:endParaRPr lang="en-US" dirty="0"/>
          </a:p>
          <a:p>
            <a:pPr marL="342900" indent="-342900" algn="l">
              <a:buFont typeface="Arial" pitchFamily="34" charset="0"/>
              <a:buChar char="•"/>
            </a:pPr>
            <a:endParaRPr lang="en-US" dirty="0"/>
          </a:p>
          <a:p>
            <a:pPr marL="342900" indent="-342900" algn="l">
              <a:buFont typeface="Arial" pitchFamily="34" charset="0"/>
              <a:buChar char="•"/>
            </a:pPr>
            <a:endParaRPr lang="en-US" dirty="0"/>
          </a:p>
          <a:p>
            <a:pPr marL="342900" indent="-342900" algn="l">
              <a:buFont typeface="Arial" pitchFamily="34" charset="0"/>
              <a:buChar char="•"/>
            </a:pPr>
            <a:r>
              <a:rPr lang="en-US" dirty="0"/>
              <a:t>                               </a:t>
            </a:r>
            <a:r>
              <a:rPr lang="en-US" sz="5400" dirty="0"/>
              <a:t>THANK YOU</a:t>
            </a:r>
          </a:p>
        </p:txBody>
      </p:sp>
      <p:sp>
        <p:nvSpPr>
          <p:cNvPr id="1026" name="AutoShape 2" descr="blob:https://web.whatsapp.com/ce345612-2366-47be-bd11-d41ca51e925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79867511"/>
      </p:ext>
    </p:extLst>
  </p:cSld>
  <p:clrMapOvr>
    <a:masterClrMapping/>
  </p:clrMapOvr>
  <mc:AlternateContent xmlns:mc="http://schemas.openxmlformats.org/markup-compatibility/2006" xmlns:p14="http://schemas.microsoft.com/office/powerpoint/2010/main">
    <mc:Choice Requires="p14">
      <p:transition p14:dur="0" advTm="18000"/>
    </mc:Choice>
    <mc:Fallback xmlns="">
      <p:transition advTm="18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9742-096E-A113-1AE5-CD2DF2A8ACBB}"/>
              </a:ext>
            </a:extLst>
          </p:cNvPr>
          <p:cNvSpPr>
            <a:spLocks noGrp="1"/>
          </p:cNvSpPr>
          <p:nvPr>
            <p:ph type="title"/>
          </p:nvPr>
        </p:nvSpPr>
        <p:spPr>
          <a:xfrm>
            <a:off x="609599" y="609600"/>
            <a:ext cx="7778825" cy="1163216"/>
          </a:xfrm>
        </p:spPr>
        <p:txBody>
          <a:bodyPr/>
          <a:lstStyle/>
          <a:p>
            <a:pPr algn="ctr"/>
            <a:r>
              <a:rPr lang="en-US" dirty="0"/>
              <a:t>SWACHH BHARAT ABHIYAN</a:t>
            </a:r>
          </a:p>
        </p:txBody>
      </p:sp>
      <p:pic>
        <p:nvPicPr>
          <p:cNvPr id="4" name="Content Placeholder 3">
            <a:extLst>
              <a:ext uri="{FF2B5EF4-FFF2-40B4-BE49-F238E27FC236}">
                <a16:creationId xmlns:a16="http://schemas.microsoft.com/office/drawing/2014/main" id="{51723109-C7C0-0F23-8319-0D2F9397C02B}"/>
              </a:ext>
            </a:extLst>
          </p:cNvPr>
          <p:cNvPicPr>
            <a:picLocks noGrp="1" noChangeAspect="1"/>
          </p:cNvPicPr>
          <p:nvPr>
            <p:ph idx="1"/>
          </p:nvPr>
        </p:nvPicPr>
        <p:blipFill>
          <a:blip r:embed="rId2"/>
          <a:stretch>
            <a:fillRect/>
          </a:stretch>
        </p:blipFill>
        <p:spPr>
          <a:xfrm>
            <a:off x="2195736" y="1340768"/>
            <a:ext cx="3744416" cy="2913662"/>
          </a:xfrm>
          <a:prstGeom prst="rect">
            <a:avLst/>
          </a:prstGeom>
        </p:spPr>
      </p:pic>
      <p:sp>
        <p:nvSpPr>
          <p:cNvPr id="3" name="TextBox 2">
            <a:extLst>
              <a:ext uri="{FF2B5EF4-FFF2-40B4-BE49-F238E27FC236}">
                <a16:creationId xmlns:a16="http://schemas.microsoft.com/office/drawing/2014/main" id="{C66CCA9D-1D13-2F1F-6267-D24D9388EA5A}"/>
              </a:ext>
            </a:extLst>
          </p:cNvPr>
          <p:cNvSpPr txBox="1"/>
          <p:nvPr/>
        </p:nvSpPr>
        <p:spPr>
          <a:xfrm>
            <a:off x="1475656" y="4446112"/>
            <a:ext cx="5796136"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On October 1, 2021, Prime Minister Narendra Modi had launched the second phase of the Swachh Bharat Mission (Urban), which envisions making all cities in the country "garbage-free".</a:t>
            </a:r>
          </a:p>
          <a:p>
            <a:r>
              <a:rPr lang="en-US" b="0" i="0" dirty="0">
                <a:solidFill>
                  <a:srgbClr val="282B32"/>
                </a:solidFill>
                <a:effectLst/>
                <a:latin typeface="Times New Roman" panose="02020603050405020304" pitchFamily="18" charset="0"/>
                <a:cs typeface="Times New Roman" panose="02020603050405020304" pitchFamily="18" charset="0"/>
              </a:rPr>
              <a:t>Govt announced a 150-per cent hike in the outlay of its flagship scheme with an allocation of Rs 5,000 crore in the Union Budget 2023-24.</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3978516"/>
      </p:ext>
    </p:extLst>
  </p:cSld>
  <p:clrMapOvr>
    <a:masterClrMapping/>
  </p:clrMapOvr>
  <mc:AlternateContent xmlns:mc="http://schemas.openxmlformats.org/markup-compatibility/2006">
    <mc:Choice xmlns:p14="http://schemas.microsoft.com/office/powerpoint/2010/main" Requires="p14">
      <p:transition p14:dur="0" advTm="18000"/>
    </mc:Choice>
    <mc:Fallback>
      <p:transition advTm="1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p:cNvSpPr txBox="1">
            <a:spLocks/>
          </p:cNvSpPr>
          <p:nvPr/>
        </p:nvSpPr>
        <p:spPr>
          <a:xfrm>
            <a:off x="-642974" y="142852"/>
            <a:ext cx="7447222" cy="405828"/>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solidFill>
                  <a:schemeClr val="accent1">
                    <a:lumMod val="75000"/>
                  </a:schemeClr>
                </a:solidFill>
                <a:latin typeface="Arial" panose="020B0604020202020204" pitchFamily="34" charset="0"/>
                <a:ea typeface="+mj-ea"/>
                <a:cs typeface="Arial" panose="020B0604020202020204" pitchFamily="34" charset="0"/>
              </a:rPr>
              <a:t>INTRODUCTION:</a:t>
            </a:r>
            <a:endParaRPr kumimoji="0" lang="en-US" sz="3200" b="1"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mj-ea"/>
              <a:cs typeface="Arial" panose="020B0604020202020204"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mj-ea"/>
              <a:cs typeface="Arial" panose="020B0604020202020204"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mj-ea"/>
                <a:cs typeface="Arial" panose="020B0604020202020204" pitchFamily="34" charset="0"/>
              </a:rPr>
              <a:t>BASIC HYGIENE REGULATOR FOR</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mj-ea"/>
                <a:cs typeface="Arial" panose="020B0604020202020204" pitchFamily="34" charset="0"/>
              </a:rPr>
              <a:t> PUBLIC TOILETS:</a:t>
            </a:r>
          </a:p>
        </p:txBody>
      </p:sp>
      <p:sp>
        <p:nvSpPr>
          <p:cNvPr id="3" name="Rectangle 2"/>
          <p:cNvSpPr/>
          <p:nvPr/>
        </p:nvSpPr>
        <p:spPr>
          <a:xfrm>
            <a:off x="573182" y="2381750"/>
            <a:ext cx="4790906" cy="2031325"/>
          </a:xfrm>
          <a:prstGeom prst="rect">
            <a:avLst/>
          </a:prstGeom>
        </p:spPr>
        <p:txBody>
          <a:bodyPr wrap="square">
            <a:spAutoFit/>
          </a:bodyPr>
          <a:lstStyle/>
          <a:p>
            <a:r>
              <a:rPr lang="en-US" dirty="0">
                <a:latin typeface="Arial" pitchFamily="34" charset="0"/>
                <a:cs typeface="Arial" pitchFamily="34" charset="0"/>
              </a:rPr>
              <a:t>Now a days it can easily observed that public toilets are getting worse day by day. But what’s making them so bad is the bad hygiene maintenance. This leads to  many diseases to spread .The main reason for the dirty toilets are people who use it wont flush after using . </a:t>
            </a:r>
          </a:p>
        </p:txBody>
      </p:sp>
      <p:pic>
        <p:nvPicPr>
          <p:cNvPr id="4" name="Picture 3">
            <a:extLst>
              <a:ext uri="{FF2B5EF4-FFF2-40B4-BE49-F238E27FC236}">
                <a16:creationId xmlns:a16="http://schemas.microsoft.com/office/drawing/2014/main" id="{BF08C01F-EF8B-DE79-EEB2-CDB961E1F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080" y="1844824"/>
            <a:ext cx="3278186" cy="2357430"/>
          </a:xfrm>
          <a:prstGeom prst="rect">
            <a:avLst/>
          </a:prstGeom>
        </p:spPr>
      </p:pic>
      <p:pic>
        <p:nvPicPr>
          <p:cNvPr id="5" name="Picture 4">
            <a:extLst>
              <a:ext uri="{FF2B5EF4-FFF2-40B4-BE49-F238E27FC236}">
                <a16:creationId xmlns:a16="http://schemas.microsoft.com/office/drawing/2014/main" id="{4D512F38-39EE-73D0-2B38-E6B04E524B2A}"/>
              </a:ext>
            </a:extLst>
          </p:cNvPr>
          <p:cNvPicPr>
            <a:picLocks noChangeAspect="1"/>
          </p:cNvPicPr>
          <p:nvPr/>
        </p:nvPicPr>
        <p:blipFill>
          <a:blip r:embed="rId3"/>
          <a:stretch>
            <a:fillRect/>
          </a:stretch>
        </p:blipFill>
        <p:spPr>
          <a:xfrm>
            <a:off x="4743770" y="4496124"/>
            <a:ext cx="3744416" cy="2004548"/>
          </a:xfrm>
          <a:prstGeom prst="rect">
            <a:avLst/>
          </a:prstGeom>
        </p:spPr>
      </p:pic>
      <p:pic>
        <p:nvPicPr>
          <p:cNvPr id="6" name="Picture 5">
            <a:extLst>
              <a:ext uri="{FF2B5EF4-FFF2-40B4-BE49-F238E27FC236}">
                <a16:creationId xmlns:a16="http://schemas.microsoft.com/office/drawing/2014/main" id="{742C6F0D-4D57-C71C-A251-2D08D2DE26B0}"/>
              </a:ext>
            </a:extLst>
          </p:cNvPr>
          <p:cNvPicPr>
            <a:picLocks noChangeAspect="1"/>
          </p:cNvPicPr>
          <p:nvPr/>
        </p:nvPicPr>
        <p:blipFill>
          <a:blip r:embed="rId4"/>
          <a:stretch>
            <a:fillRect/>
          </a:stretch>
        </p:blipFill>
        <p:spPr>
          <a:xfrm>
            <a:off x="683568" y="4452841"/>
            <a:ext cx="3744416" cy="204783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8000"/>
    </mc:Choice>
    <mc:Fallback xmlns="">
      <p:transition advTm="1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8596" y="428604"/>
            <a:ext cx="6429420" cy="584775"/>
          </a:xfrm>
          <a:prstGeom prst="rect">
            <a:avLst/>
          </a:prstGeom>
        </p:spPr>
        <p:txBody>
          <a:bodyPr wrap="square">
            <a:spAutoFit/>
          </a:bodyPr>
          <a:lstStyle/>
          <a:p>
            <a:r>
              <a:rPr lang="en-US" sz="3200" b="1" dirty="0">
                <a:solidFill>
                  <a:schemeClr val="accent1">
                    <a:lumMod val="75000"/>
                  </a:schemeClr>
                </a:solidFill>
                <a:latin typeface="Arial" panose="020B0604020202020204" pitchFamily="34" charset="0"/>
                <a:cs typeface="Arial" panose="020B0604020202020204" pitchFamily="34" charset="0"/>
              </a:rPr>
              <a:t>TOILETS AND HYGIENE:</a:t>
            </a:r>
          </a:p>
        </p:txBody>
      </p:sp>
      <p:sp>
        <p:nvSpPr>
          <p:cNvPr id="3" name="Rectangle 2"/>
          <p:cNvSpPr/>
          <p:nvPr/>
        </p:nvSpPr>
        <p:spPr>
          <a:xfrm>
            <a:off x="-32" y="1244094"/>
            <a:ext cx="6429420" cy="294952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Toilet hygiene is of the utmost importance. Disease prevention becomes increasingly essential if certain affected individuals are living in the same environment as well.</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 A lot of people use public toilet a day and the installing of more number of public toilets is of utmost important and at the same time  its maintenance is also most important.</a:t>
            </a:r>
          </a:p>
        </p:txBody>
      </p:sp>
      <p:pic>
        <p:nvPicPr>
          <p:cNvPr id="4" name="Picture 2" descr="Public toilets for gents in a slum in unhygienic condition ; slum Khotwadi  ; Santacruz ; Bombay now..., Stock Photo, Picture And Rights Managed Image.  Pic. DPA-RVA-147732 | agefotostock">
            <a:extLst>
              <a:ext uri="{FF2B5EF4-FFF2-40B4-BE49-F238E27FC236}">
                <a16:creationId xmlns:a16="http://schemas.microsoft.com/office/drawing/2014/main" id="{2A3B9A2A-A34D-F2E5-F36A-CDE55C1D3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0023" y="1457545"/>
            <a:ext cx="2342064" cy="25226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C4F6467-E9F6-A60B-A9D5-0808D5039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4718796"/>
            <a:ext cx="3619496" cy="1678275"/>
          </a:xfrm>
          <a:prstGeom prst="rect">
            <a:avLst/>
          </a:prstGeom>
        </p:spPr>
      </p:pic>
      <p:pic>
        <p:nvPicPr>
          <p:cNvPr id="6" name="Picture 4" descr="Swachh Bharat? Condition of public toilets continues to be dismal | The  Financial Express">
            <a:extLst>
              <a:ext uri="{FF2B5EF4-FFF2-40B4-BE49-F238E27FC236}">
                <a16:creationId xmlns:a16="http://schemas.microsoft.com/office/drawing/2014/main" id="{7411992A-E4E2-8046-957D-F8926C8DAB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663" y="4710742"/>
            <a:ext cx="3742706" cy="1646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advTm="18000"/>
    </mc:Choice>
    <mc:Fallback xmlns="">
      <p:transition advTm="1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142852"/>
            <a:ext cx="7581792" cy="1071570"/>
          </a:xfrm>
        </p:spPr>
        <p:txBody>
          <a:bodyPr>
            <a:noAutofit/>
          </a:bodyPr>
          <a:lstStyle/>
          <a:p>
            <a:pPr algn="l"/>
            <a:r>
              <a:rPr lang="en-US" sz="3200" dirty="0"/>
              <a:t>COMPONENTS USED:</a:t>
            </a:r>
            <a:br>
              <a:rPr lang="en-US" sz="3200" dirty="0"/>
            </a:br>
            <a:r>
              <a:rPr lang="en-US" sz="3200" b="1" dirty="0">
                <a:latin typeface="Arial" pitchFamily="34" charset="0"/>
                <a:cs typeface="Arial" pitchFamily="34" charset="0"/>
              </a:rPr>
              <a:t>a.SENSORS:</a:t>
            </a:r>
          </a:p>
        </p:txBody>
      </p:sp>
      <p:sp>
        <p:nvSpPr>
          <p:cNvPr id="4" name="Content Placeholder 3"/>
          <p:cNvSpPr>
            <a:spLocks noGrp="1"/>
          </p:cNvSpPr>
          <p:nvPr>
            <p:ph idx="1"/>
          </p:nvPr>
        </p:nvSpPr>
        <p:spPr>
          <a:xfrm>
            <a:off x="214282" y="1142984"/>
            <a:ext cx="8229600" cy="2144850"/>
          </a:xfrm>
        </p:spPr>
        <p:txBody>
          <a:bodyPr>
            <a:normAutofit/>
          </a:bodyPr>
          <a:lstStyle/>
          <a:p>
            <a:pPr marL="0" indent="0">
              <a:lnSpc>
                <a:spcPct val="150000"/>
              </a:lnSpc>
            </a:pPr>
            <a:r>
              <a:rPr lang="en-US" sz="2000" dirty="0">
                <a:latin typeface="Arial" panose="020B0604020202020204" pitchFamily="34" charset="0"/>
                <a:cs typeface="Arial" panose="020B0604020202020204" pitchFamily="34" charset="0"/>
              </a:rPr>
              <a:t> Sensor as an input device which provides an output (signal) with respect to a specific physical quantity (input).</a:t>
            </a:r>
          </a:p>
          <a:p>
            <a:pPr marL="0" indent="0">
              <a:lnSpc>
                <a:spcPct val="150000"/>
              </a:lnSpc>
            </a:pPr>
            <a:r>
              <a:rPr lang="en-US" sz="2000" dirty="0">
                <a:latin typeface="Arial" panose="020B0604020202020204" pitchFamily="34" charset="0"/>
                <a:cs typeface="Arial" panose="020B0604020202020204" pitchFamily="34" charset="0"/>
              </a:rPr>
              <a:t>  It is a device that converts signals from one energy domain to electrical domain. </a:t>
            </a:r>
          </a:p>
          <a:p>
            <a:endParaRPr lang="en-US" sz="1800" dirty="0">
              <a:latin typeface="Arial" panose="020B0604020202020204" pitchFamily="34" charset="0"/>
              <a:cs typeface="Arial" panose="020B0604020202020204" pitchFamily="34" charset="0"/>
            </a:endParaRPr>
          </a:p>
        </p:txBody>
      </p:sp>
      <p:pic>
        <p:nvPicPr>
          <p:cNvPr id="5" name="Picture 2" descr="Types of Sensors Image 2">
            <a:extLst>
              <a:ext uri="{FF2B5EF4-FFF2-40B4-BE49-F238E27FC236}">
                <a16:creationId xmlns:a16="http://schemas.microsoft.com/office/drawing/2014/main" id="{18C99821-19D2-835B-A9F7-C8C7BBE63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485388"/>
            <a:ext cx="3672408" cy="18160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7483419-2B1C-B807-4E9D-1F6D8B3DFAC5}"/>
              </a:ext>
            </a:extLst>
          </p:cNvPr>
          <p:cNvPicPr>
            <a:picLocks noChangeAspect="1"/>
          </p:cNvPicPr>
          <p:nvPr/>
        </p:nvPicPr>
        <p:blipFill>
          <a:blip r:embed="rId3"/>
          <a:stretch>
            <a:fillRect/>
          </a:stretch>
        </p:blipFill>
        <p:spPr>
          <a:xfrm>
            <a:off x="4008759" y="3429000"/>
            <a:ext cx="3326326" cy="1872438"/>
          </a:xfrm>
          <a:prstGeom prst="rect">
            <a:avLst/>
          </a:prstGeom>
        </p:spPr>
      </p:pic>
      <p:pic>
        <p:nvPicPr>
          <p:cNvPr id="8" name="Picture 7">
            <a:extLst>
              <a:ext uri="{FF2B5EF4-FFF2-40B4-BE49-F238E27FC236}">
                <a16:creationId xmlns:a16="http://schemas.microsoft.com/office/drawing/2014/main" id="{EEC9FD6D-E226-EE52-E498-4E5A91179B15}"/>
              </a:ext>
            </a:extLst>
          </p:cNvPr>
          <p:cNvPicPr>
            <a:picLocks noChangeAspect="1"/>
          </p:cNvPicPr>
          <p:nvPr/>
        </p:nvPicPr>
        <p:blipFill>
          <a:blip r:embed="rId4"/>
          <a:stretch>
            <a:fillRect/>
          </a:stretch>
        </p:blipFill>
        <p:spPr>
          <a:xfrm>
            <a:off x="3111330" y="5357826"/>
            <a:ext cx="3200434" cy="1477194"/>
          </a:xfrm>
          <a:prstGeom prst="rect">
            <a:avLst/>
          </a:prstGeom>
        </p:spPr>
      </p:pic>
    </p:spTree>
    <p:extLst>
      <p:ext uri="{BB962C8B-B14F-4D97-AF65-F5344CB8AC3E}">
        <p14:creationId xmlns:p14="http://schemas.microsoft.com/office/powerpoint/2010/main" val="1344041525"/>
      </p:ext>
    </p:extLst>
  </p:cSld>
  <p:clrMapOvr>
    <a:masterClrMapping/>
  </p:clrMapOvr>
  <mc:AlternateContent xmlns:mc="http://schemas.openxmlformats.org/markup-compatibility/2006" xmlns:p14="http://schemas.microsoft.com/office/powerpoint/2010/main">
    <mc:Choice Requires="p14">
      <p:transition p14:dur="0" advTm="18000"/>
    </mc:Choice>
    <mc:Fallback xmlns="">
      <p:transition advTm="1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8596" y="357166"/>
            <a:ext cx="4592732" cy="584775"/>
          </a:xfrm>
          <a:prstGeom prst="rect">
            <a:avLst/>
          </a:prstGeom>
        </p:spPr>
        <p:txBody>
          <a:bodyPr wrap="none">
            <a:spAutoFit/>
          </a:bodyPr>
          <a:lstStyle/>
          <a:p>
            <a:r>
              <a:rPr lang="en-US" sz="3200" b="1" dirty="0">
                <a:solidFill>
                  <a:schemeClr val="accent1">
                    <a:lumMod val="75000"/>
                  </a:schemeClr>
                </a:solidFill>
                <a:latin typeface="Arial" panose="020B0604020202020204" pitchFamily="34" charset="0"/>
                <a:cs typeface="Arial" panose="020B0604020202020204" pitchFamily="34" charset="0"/>
              </a:rPr>
              <a:t>a.1.WATER SENSORS</a:t>
            </a:r>
            <a:r>
              <a:rPr lang="en-US" sz="3200" b="1" dirty="0"/>
              <a:t>:</a:t>
            </a:r>
          </a:p>
        </p:txBody>
      </p:sp>
      <p:sp>
        <p:nvSpPr>
          <p:cNvPr id="3" name="Rectangle 2"/>
          <p:cNvSpPr/>
          <p:nvPr/>
        </p:nvSpPr>
        <p:spPr>
          <a:xfrm>
            <a:off x="500034" y="1000108"/>
            <a:ext cx="5143536" cy="2118529"/>
          </a:xfrm>
          <a:prstGeom prst="rect">
            <a:avLst/>
          </a:prstGeom>
        </p:spPr>
        <p:txBody>
          <a:bodyPr wrap="square">
            <a:spAutoFit/>
          </a:bodyPr>
          <a:lstStyle/>
          <a:p>
            <a:pPr>
              <a:lnSpc>
                <a:spcPct val="150000"/>
              </a:lnSpc>
            </a:pPr>
            <a:r>
              <a:rPr lang="en-US" dirty="0">
                <a:latin typeface="Arial" panose="020B0604020202020204" pitchFamily="34" charset="0"/>
                <a:cs typeface="Arial" panose="020B0604020202020204" pitchFamily="34" charset="0"/>
              </a:rPr>
              <a:t>A water sensor is a device used in the detection of the water level for various applications. Water sensors can come in several variations that include ultrasonic sensors, pressure transducers, bubblers, and float sensors.</a:t>
            </a:r>
          </a:p>
        </p:txBody>
      </p:sp>
      <p:sp>
        <p:nvSpPr>
          <p:cNvPr id="4" name="Rectangle 3"/>
          <p:cNvSpPr/>
          <p:nvPr/>
        </p:nvSpPr>
        <p:spPr>
          <a:xfrm>
            <a:off x="428596" y="3077478"/>
            <a:ext cx="5429288" cy="3780522"/>
          </a:xfrm>
          <a:prstGeom prst="rect">
            <a:avLst/>
          </a:prstGeom>
        </p:spPr>
        <p:txBody>
          <a:bodyPr wrap="square">
            <a:spAutoFit/>
          </a:bodyPr>
          <a:lstStyle/>
          <a:p>
            <a:pPr>
              <a:lnSpc>
                <a:spcPct val="150000"/>
              </a:lnSpc>
            </a:pPr>
            <a:r>
              <a:rPr lang="en-US" u="sng" dirty="0">
                <a:latin typeface="Arial" panose="020B0604020202020204" pitchFamily="34" charset="0"/>
                <a:cs typeface="Arial" panose="020B0604020202020204" pitchFamily="34" charset="0"/>
              </a:rPr>
              <a:t>Working Method :</a:t>
            </a:r>
          </a:p>
          <a:p>
            <a:pPr>
              <a:lnSpc>
                <a:spcPct val="150000"/>
              </a:lnSpc>
            </a:pPr>
            <a:r>
              <a:rPr lang="en-US" dirty="0">
                <a:latin typeface="Arial" panose="020B0604020202020204" pitchFamily="34" charset="0"/>
                <a:cs typeface="Arial" panose="020B0604020202020204" pitchFamily="34" charset="0"/>
              </a:rPr>
              <a:t>Ultrasonic sensors operate by transmitting sound waves that reflect from the liquid surface and are obtained by the sensor. The sensor measures the time interval between the transmitted and received signals, which is then converted into distance measurement with the help of electronic circuits within the sensor thereby measuring the level of the liquid.</a:t>
            </a:r>
          </a:p>
        </p:txBody>
      </p:sp>
      <p:pic>
        <p:nvPicPr>
          <p:cNvPr id="5" name="Picture 2" descr="Water Level Sensor at Rs 80 | Water Level Sensors | ID: 20861461188">
            <a:extLst>
              <a:ext uri="{FF2B5EF4-FFF2-40B4-BE49-F238E27FC236}">
                <a16:creationId xmlns:a16="http://schemas.microsoft.com/office/drawing/2014/main" id="{A7617413-CED3-5E23-A170-ABA7D1A5D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7" y="714356"/>
            <a:ext cx="1714511" cy="18573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Water Detection Sensor with Buzzer - store.ncd.io">
            <a:extLst>
              <a:ext uri="{FF2B5EF4-FFF2-40B4-BE49-F238E27FC236}">
                <a16:creationId xmlns:a16="http://schemas.microsoft.com/office/drawing/2014/main" id="{E7E89D9B-3CA4-8453-A190-DE65FE503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68" y="857232"/>
            <a:ext cx="2000232" cy="1743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ater Sensor Alarm Circuit | Electronic schematics, Arduino, Electronics  circuit">
            <a:extLst>
              <a:ext uri="{FF2B5EF4-FFF2-40B4-BE49-F238E27FC236}">
                <a16:creationId xmlns:a16="http://schemas.microsoft.com/office/drawing/2014/main" id="{5F75545F-46BF-4E4E-F7C2-F1F24D560C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538" y="3000372"/>
            <a:ext cx="3500462" cy="34290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advTm="18000"/>
    </mc:Choice>
    <mc:Fallback xmlns="">
      <p:transition advTm="1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9224" y="456263"/>
            <a:ext cx="6223178" cy="584775"/>
          </a:xfrm>
          <a:prstGeom prst="rect">
            <a:avLst/>
          </a:prstGeom>
        </p:spPr>
        <p:txBody>
          <a:bodyPr wrap="none">
            <a:spAutoFit/>
          </a:bodyPr>
          <a:lstStyle/>
          <a:p>
            <a:r>
              <a:rPr lang="en-US" sz="3200" b="1" dirty="0">
                <a:solidFill>
                  <a:schemeClr val="accent1">
                    <a:lumMod val="75000"/>
                  </a:schemeClr>
                </a:solidFill>
                <a:latin typeface="Arial" panose="020B0604020202020204" pitchFamily="34" charset="0"/>
                <a:cs typeface="Arial" panose="020B0604020202020204" pitchFamily="34" charset="0"/>
              </a:rPr>
              <a:t>b. ELECTROMAGNETIC LOCK:</a:t>
            </a:r>
          </a:p>
        </p:txBody>
      </p:sp>
      <p:sp>
        <p:nvSpPr>
          <p:cNvPr id="3" name="Rectangle 2"/>
          <p:cNvSpPr/>
          <p:nvPr/>
        </p:nvSpPr>
        <p:spPr>
          <a:xfrm>
            <a:off x="500034" y="1071546"/>
            <a:ext cx="5440118" cy="4611519"/>
          </a:xfrm>
          <a:prstGeom prst="rect">
            <a:avLst/>
          </a:prstGeom>
        </p:spPr>
        <p:txBody>
          <a:bodyPr wrap="square">
            <a:spAutoFit/>
          </a:bodyPr>
          <a:lstStyle/>
          <a:p>
            <a:pPr>
              <a:lnSpc>
                <a:spcPct val="150000"/>
              </a:lnSpc>
              <a:buFont typeface="Arial" pitchFamily="34" charset="0"/>
              <a:buChar char="•"/>
            </a:pPr>
            <a:r>
              <a:rPr lang="en-US" dirty="0">
                <a:latin typeface="Arial" panose="020B0604020202020204" pitchFamily="34" charset="0"/>
                <a:cs typeface="Arial" panose="020B0604020202020204" pitchFamily="34" charset="0"/>
              </a:rPr>
              <a:t> An electromagnetic lock, magnetic lock, or maglock is a locking device that consists of an electromagnet and an armature plate. </a:t>
            </a:r>
          </a:p>
          <a:p>
            <a:pPr>
              <a:lnSpc>
                <a:spcPct val="150000"/>
              </a:lnSpc>
            </a:pPr>
            <a:endParaRPr lang="en-US" dirty="0">
              <a:latin typeface="Arial" panose="020B0604020202020204" pitchFamily="34" charset="0"/>
              <a:cs typeface="Arial" panose="020B0604020202020204" pitchFamily="34" charset="0"/>
            </a:endParaRPr>
          </a:p>
          <a:p>
            <a:pPr>
              <a:lnSpc>
                <a:spcPct val="150000"/>
              </a:lnSpc>
            </a:pPr>
            <a:r>
              <a:rPr lang="en-US" dirty="0">
                <a:latin typeface="Arial" panose="020B0604020202020204" pitchFamily="34" charset="0"/>
                <a:cs typeface="Arial" panose="020B0604020202020204" pitchFamily="34" charset="0"/>
              </a:rPr>
              <a:t> Principle:</a:t>
            </a:r>
          </a:p>
          <a:p>
            <a:pPr>
              <a:lnSpc>
                <a:spcPct val="150000"/>
              </a:lnSpc>
              <a:buFont typeface="Arial" pitchFamily="34" charset="0"/>
              <a:buChar char="•"/>
            </a:pPr>
            <a:r>
              <a:rPr lang="en-US" dirty="0">
                <a:latin typeface="Arial" panose="020B0604020202020204" pitchFamily="34" charset="0"/>
                <a:cs typeface="Arial" panose="020B0604020202020204" pitchFamily="34" charset="0"/>
              </a:rPr>
              <a:t> The principle behind an electromagnetic lock is the use of electromagnetism to lock a door when energized. </a:t>
            </a:r>
          </a:p>
          <a:p>
            <a:pPr>
              <a:lnSpc>
                <a:spcPct val="150000"/>
              </a:lnSpc>
              <a:buFont typeface="Arial" pitchFamily="34" charset="0"/>
              <a:buChar char="•"/>
            </a:pPr>
            <a:r>
              <a:rPr lang="en-US" dirty="0">
                <a:latin typeface="Arial" panose="020B0604020202020204" pitchFamily="34" charset="0"/>
                <a:cs typeface="Arial" panose="020B0604020202020204" pitchFamily="34" charset="0"/>
              </a:rPr>
              <a:t>The holding force should be collinear with the load, and the lock and armature plate should be face-to-face to achieve optimal operation.</a:t>
            </a:r>
          </a:p>
        </p:txBody>
      </p:sp>
      <p:pic>
        <p:nvPicPr>
          <p:cNvPr id="4" name="Picture 2">
            <a:extLst>
              <a:ext uri="{FF2B5EF4-FFF2-40B4-BE49-F238E27FC236}">
                <a16:creationId xmlns:a16="http://schemas.microsoft.com/office/drawing/2014/main" id="{D7E48F72-F792-6AC4-CE50-BE3D17ED2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928670"/>
            <a:ext cx="1923709" cy="1924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ormakaba Electromagnetic Locks">
            <a:extLst>
              <a:ext uri="{FF2B5EF4-FFF2-40B4-BE49-F238E27FC236}">
                <a16:creationId xmlns:a16="http://schemas.microsoft.com/office/drawing/2014/main" id="{16117C6E-3F23-2586-9B9F-D47220B53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0260" y="819241"/>
            <a:ext cx="2005366" cy="2143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asic Magnetic Door Lock System - HubPages">
            <a:extLst>
              <a:ext uri="{FF2B5EF4-FFF2-40B4-BE49-F238E27FC236}">
                <a16:creationId xmlns:a16="http://schemas.microsoft.com/office/drawing/2014/main" id="{658298AC-78EB-9D0E-7FF6-48F864F1CA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3212976"/>
            <a:ext cx="3571900" cy="29873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advTm="18000"/>
    </mc:Choice>
    <mc:Fallback xmlns="">
      <p:transition advTm="1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435D0-ACAB-12D6-9337-0CAEBB5E34FE}"/>
              </a:ext>
            </a:extLst>
          </p:cNvPr>
          <p:cNvSpPr>
            <a:spLocks noGrp="1"/>
          </p:cNvSpPr>
          <p:nvPr>
            <p:ph type="title"/>
          </p:nvPr>
        </p:nvSpPr>
        <p:spPr>
          <a:xfrm>
            <a:off x="44247" y="137393"/>
            <a:ext cx="8435280" cy="803655"/>
          </a:xfrm>
        </p:spPr>
        <p:txBody>
          <a:bodyPr>
            <a:normAutofit fontScale="90000"/>
          </a:bodyPr>
          <a:lstStyle/>
          <a:p>
            <a:r>
              <a:rPr lang="en-US" sz="3200" dirty="0">
                <a:latin typeface="Arial" panose="020B0604020202020204" pitchFamily="34" charset="0"/>
                <a:cs typeface="Arial" panose="020B0604020202020204" pitchFamily="34" charset="0"/>
              </a:rPr>
              <a:t>c. SOLAR PANELS:</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c.1. FOR CONTROLLING OF EXHAUST</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       FANS:</a:t>
            </a:r>
          </a:p>
        </p:txBody>
      </p:sp>
      <p:sp>
        <p:nvSpPr>
          <p:cNvPr id="3" name="Content Placeholder 2">
            <a:extLst>
              <a:ext uri="{FF2B5EF4-FFF2-40B4-BE49-F238E27FC236}">
                <a16:creationId xmlns:a16="http://schemas.microsoft.com/office/drawing/2014/main" id="{29BF0113-8E3A-033F-8E71-16FF09EAD1AE}"/>
              </a:ext>
            </a:extLst>
          </p:cNvPr>
          <p:cNvSpPr>
            <a:spLocks noGrp="1"/>
          </p:cNvSpPr>
          <p:nvPr>
            <p:ph idx="1"/>
          </p:nvPr>
        </p:nvSpPr>
        <p:spPr>
          <a:xfrm>
            <a:off x="0" y="1462822"/>
            <a:ext cx="8820472" cy="2587426"/>
          </a:xfrm>
        </p:spPr>
        <p:txBody>
          <a:bodyPr>
            <a:normAutofit/>
          </a:bodyPr>
          <a:lstStyle/>
          <a:p>
            <a:pPr>
              <a:lnSpc>
                <a:spcPct val="150000"/>
              </a:lnSpc>
            </a:pPr>
            <a:r>
              <a:rPr lang="en-US" sz="2000" dirty="0">
                <a:latin typeface="Arial" panose="020B0604020202020204" pitchFamily="34" charset="0"/>
                <a:cs typeface="Arial" panose="020B0604020202020204" pitchFamily="34" charset="0"/>
              </a:rPr>
              <a:t>By connecting the exhaust fans to the solar instead of using electrical lines we can save the energy and can thus can also assure the fresh air inside the toilets.</a:t>
            </a:r>
          </a:p>
        </p:txBody>
      </p:sp>
      <p:pic>
        <p:nvPicPr>
          <p:cNvPr id="1026" name="Picture 2" descr="Aluminium Solar Exhaust Fan, Rs 1150 CSR Enterprises | ID: 20606932291">
            <a:extLst>
              <a:ext uri="{FF2B5EF4-FFF2-40B4-BE49-F238E27FC236}">
                <a16:creationId xmlns:a16="http://schemas.microsoft.com/office/drawing/2014/main" id="{8E17ED87-2F0C-3392-DE34-D5515614D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27" y="4072962"/>
            <a:ext cx="2791197"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vestigation of the Effect of Solar Ventilation on the Cabin Temperature  of Vehicles Parked under the Sun">
            <a:extLst>
              <a:ext uri="{FF2B5EF4-FFF2-40B4-BE49-F238E27FC236}">
                <a16:creationId xmlns:a16="http://schemas.microsoft.com/office/drawing/2014/main" id="{D1AF42AD-97A6-8966-F7D5-FADD9AF0E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2636912"/>
            <a:ext cx="2376264"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COPOWER 120W Portable Solar Panel Kits, 12V Foldable Solar Panel with 10A  Charge Controller in Suitcase : Amazon.in: Garden &amp; Outdoors">
            <a:extLst>
              <a:ext uri="{FF2B5EF4-FFF2-40B4-BE49-F238E27FC236}">
                <a16:creationId xmlns:a16="http://schemas.microsoft.com/office/drawing/2014/main" id="{BFFE8A7F-6DC3-A88E-5E87-2E74BB035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6326" y="4221088"/>
            <a:ext cx="2724501"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08774"/>
      </p:ext>
    </p:extLst>
  </p:cSld>
  <p:clrMapOvr>
    <a:masterClrMapping/>
  </p:clrMapOvr>
  <mc:AlternateContent xmlns:mc="http://schemas.openxmlformats.org/markup-compatibility/2006" xmlns:p14="http://schemas.microsoft.com/office/powerpoint/2010/main">
    <mc:Choice Requires="p14">
      <p:transition p14:dur="0" advTm="18000"/>
    </mc:Choice>
    <mc:Fallback xmlns="">
      <p:transition advTm="1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07C74-897B-801C-F456-2A6C5D1328C0}"/>
              </a:ext>
            </a:extLst>
          </p:cNvPr>
          <p:cNvSpPr>
            <a:spLocks noGrp="1"/>
          </p:cNvSpPr>
          <p:nvPr>
            <p:ph type="title"/>
          </p:nvPr>
        </p:nvSpPr>
        <p:spPr>
          <a:xfrm>
            <a:off x="142844" y="142852"/>
            <a:ext cx="7632848" cy="1078652"/>
          </a:xfrm>
        </p:spPr>
        <p:txBody>
          <a:bodyPr>
            <a:normAutofit/>
          </a:bodyPr>
          <a:lstStyle/>
          <a:p>
            <a:r>
              <a:rPr lang="en-US" sz="3200" dirty="0">
                <a:latin typeface="Arial" panose="020B0604020202020204" pitchFamily="34" charset="0"/>
                <a:cs typeface="Arial" panose="020B0604020202020204" pitchFamily="34" charset="0"/>
              </a:rPr>
              <a:t>C.2.SOLAR FOR SUPPLY OF </a:t>
            </a:r>
            <a:r>
              <a:rPr lang="en-US" sz="3200" b="1" dirty="0">
                <a:latin typeface="Arial" panose="020B0604020202020204" pitchFamily="34" charset="0"/>
                <a:cs typeface="Arial" panose="020B0604020202020204" pitchFamily="34" charset="0"/>
              </a:rPr>
              <a:t>ELECTRICITY:</a:t>
            </a:r>
          </a:p>
        </p:txBody>
      </p:sp>
      <p:sp>
        <p:nvSpPr>
          <p:cNvPr id="3" name="Content Placeholder 2">
            <a:extLst>
              <a:ext uri="{FF2B5EF4-FFF2-40B4-BE49-F238E27FC236}">
                <a16:creationId xmlns:a16="http://schemas.microsoft.com/office/drawing/2014/main" id="{4FA4DF99-07F2-7FCC-E1BD-81369FE9753A}"/>
              </a:ext>
            </a:extLst>
          </p:cNvPr>
          <p:cNvSpPr>
            <a:spLocks noGrp="1"/>
          </p:cNvSpPr>
          <p:nvPr>
            <p:ph idx="1"/>
          </p:nvPr>
        </p:nvSpPr>
        <p:spPr>
          <a:xfrm>
            <a:off x="107504" y="1081938"/>
            <a:ext cx="7488832" cy="3880773"/>
          </a:xfrm>
        </p:spPr>
        <p:txBody>
          <a:bodyPr>
            <a:normAutofit/>
          </a:bodyPr>
          <a:lstStyle/>
          <a:p>
            <a:r>
              <a:rPr lang="en-US" sz="2000" dirty="0">
                <a:latin typeface="Arial" panose="020B0604020202020204" pitchFamily="34" charset="0"/>
                <a:cs typeface="Arial" panose="020B0604020202020204" pitchFamily="34" charset="0"/>
              </a:rPr>
              <a:t>Using solar panels light energy can be converted into electrical energy which can be stored and this can be used as a source to provide electricity by this we can save energy and also this achieves green technology.</a:t>
            </a:r>
          </a:p>
        </p:txBody>
      </p:sp>
      <p:pic>
        <p:nvPicPr>
          <p:cNvPr id="1026" name="Picture 2" descr="Timer Controlled Exhaust Fan Circuit - Homemade Circuit Projects">
            <a:extLst>
              <a:ext uri="{FF2B5EF4-FFF2-40B4-BE49-F238E27FC236}">
                <a16:creationId xmlns:a16="http://schemas.microsoft.com/office/drawing/2014/main" id="{B838DF4C-7D67-8428-535D-974A7165C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64" y="2895786"/>
            <a:ext cx="4129236" cy="3053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107457"/>
      </p:ext>
    </p:extLst>
  </p:cSld>
  <p:clrMapOvr>
    <a:masterClrMapping/>
  </p:clrMapOvr>
  <mc:AlternateContent xmlns:mc="http://schemas.openxmlformats.org/markup-compatibility/2006" xmlns:p14="http://schemas.microsoft.com/office/powerpoint/2010/main">
    <mc:Choice Requires="p14">
      <p:transition p14:dur="0" advTm="18000"/>
    </mc:Choice>
    <mc:Fallback xmlns="">
      <p:transition advTm="18000"/>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297</TotalTime>
  <Words>866</Words>
  <Application>Microsoft Office PowerPoint</Application>
  <PresentationFormat>On-screen Show (4:3)</PresentationFormat>
  <Paragraphs>61</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vt:lpstr>
      <vt:lpstr>Calibri</vt:lpstr>
      <vt:lpstr>Times New Roman</vt:lpstr>
      <vt:lpstr>Trebuchet MS</vt:lpstr>
      <vt:lpstr>Wingdings 3</vt:lpstr>
      <vt:lpstr>Facet</vt:lpstr>
      <vt:lpstr> </vt:lpstr>
      <vt:lpstr>SWACHH BHARAT ABHIYAN</vt:lpstr>
      <vt:lpstr>PowerPoint Presentation</vt:lpstr>
      <vt:lpstr>PowerPoint Presentation</vt:lpstr>
      <vt:lpstr>COMPONENTS USED: a.SENSORS:</vt:lpstr>
      <vt:lpstr>PowerPoint Presentation</vt:lpstr>
      <vt:lpstr>PowerPoint Presentation</vt:lpstr>
      <vt:lpstr>c. SOLAR PANELS: c.1. FOR CONTROLLING OF EXHAUST        FANS:</vt:lpstr>
      <vt:lpstr>C.2.SOLAR FOR SUPPLY OF ELECTRICITY:</vt:lpstr>
      <vt:lpstr>d. RELAYS:</vt:lpstr>
      <vt:lpstr>CIRCUIT DIAGRAM OF TOILET RGULATOR:</vt:lpstr>
      <vt:lpstr>CIRCUIT DIAGRAM FOR EXHAUST FAN:</vt:lpstr>
      <vt:lpstr> BENEFITS: .Since solar technology is involved  we can save energy. . This leads to clean and healthy environment. . This ensures hygiene and prevent many diseases from spreading. </vt:lpstr>
      <vt:lpstr>CONCLUSION:</vt:lpstr>
      <vt:lpstr>FUTURE PLAN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Uday kiran</cp:lastModifiedBy>
  <cp:revision>31</cp:revision>
  <dcterms:created xsi:type="dcterms:W3CDTF">2022-07-26T08:08:49Z</dcterms:created>
  <dcterms:modified xsi:type="dcterms:W3CDTF">2023-09-04T16:39:18Z</dcterms:modified>
</cp:coreProperties>
</file>